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2" r:id="rId6"/>
    <p:sldId id="261" r:id="rId7"/>
    <p:sldId id="258"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Z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
        <p:nvSpPr>
          <p:cNvPr id="4" name="Date Placeholder 3"/>
          <p:cNvSpPr>
            <a:spLocks noGrp="1"/>
          </p:cNvSpPr>
          <p:nvPr>
            <p:ph type="dt" sz="half" idx="10"/>
          </p:nvPr>
        </p:nvSpPr>
        <p:spPr/>
        <p:txBody>
          <a:bodyPr/>
          <a:lstStyle/>
          <a:p>
            <a:fld id="{415EEA80-372F-415C-AC0B-73FD7031A2AE}" type="datetimeFigureOut">
              <a:rPr lang="en-ZA" smtClean="0"/>
              <a:t>2021/06/28</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DA257714-ED82-4E0E-A100-8D0CABC7ECDA}" type="slidenum">
              <a:rPr lang="en-ZA" smtClean="0"/>
              <a:t>‹#›</a:t>
            </a:fld>
            <a:endParaRPr lang="en-ZA"/>
          </a:p>
        </p:txBody>
      </p:sp>
    </p:spTree>
    <p:extLst>
      <p:ext uri="{BB962C8B-B14F-4D97-AF65-F5344CB8AC3E}">
        <p14:creationId xmlns:p14="http://schemas.microsoft.com/office/powerpoint/2010/main" val="7223146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415EEA80-372F-415C-AC0B-73FD7031A2AE}" type="datetimeFigureOut">
              <a:rPr lang="en-ZA" smtClean="0"/>
              <a:t>2021/06/28</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DA257714-ED82-4E0E-A100-8D0CABC7ECDA}" type="slidenum">
              <a:rPr lang="en-ZA" smtClean="0"/>
              <a:t>‹#›</a:t>
            </a:fld>
            <a:endParaRPr lang="en-ZA"/>
          </a:p>
        </p:txBody>
      </p:sp>
    </p:spTree>
    <p:extLst>
      <p:ext uri="{BB962C8B-B14F-4D97-AF65-F5344CB8AC3E}">
        <p14:creationId xmlns:p14="http://schemas.microsoft.com/office/powerpoint/2010/main" val="32592670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415EEA80-372F-415C-AC0B-73FD7031A2AE}" type="datetimeFigureOut">
              <a:rPr lang="en-ZA" smtClean="0"/>
              <a:t>2021/06/28</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DA257714-ED82-4E0E-A100-8D0CABC7ECDA}" type="slidenum">
              <a:rPr lang="en-ZA" smtClean="0"/>
              <a:t>‹#›</a:t>
            </a:fld>
            <a:endParaRPr lang="en-ZA"/>
          </a:p>
        </p:txBody>
      </p:sp>
    </p:spTree>
    <p:extLst>
      <p:ext uri="{BB962C8B-B14F-4D97-AF65-F5344CB8AC3E}">
        <p14:creationId xmlns:p14="http://schemas.microsoft.com/office/powerpoint/2010/main" val="12011409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415EEA80-372F-415C-AC0B-73FD7031A2AE}" type="datetimeFigureOut">
              <a:rPr lang="en-ZA" smtClean="0"/>
              <a:t>2021/06/28</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DA257714-ED82-4E0E-A100-8D0CABC7ECDA}" type="slidenum">
              <a:rPr lang="en-ZA" smtClean="0"/>
              <a:t>‹#›</a:t>
            </a:fld>
            <a:endParaRPr lang="en-ZA"/>
          </a:p>
        </p:txBody>
      </p:sp>
    </p:spTree>
    <p:extLst>
      <p:ext uri="{BB962C8B-B14F-4D97-AF65-F5344CB8AC3E}">
        <p14:creationId xmlns:p14="http://schemas.microsoft.com/office/powerpoint/2010/main" val="1439496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Z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15EEA80-372F-415C-AC0B-73FD7031A2AE}" type="datetimeFigureOut">
              <a:rPr lang="en-ZA" smtClean="0"/>
              <a:t>2021/06/28</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DA257714-ED82-4E0E-A100-8D0CABC7ECDA}" type="slidenum">
              <a:rPr lang="en-ZA" smtClean="0"/>
              <a:t>‹#›</a:t>
            </a:fld>
            <a:endParaRPr lang="en-ZA"/>
          </a:p>
        </p:txBody>
      </p:sp>
    </p:spTree>
    <p:extLst>
      <p:ext uri="{BB962C8B-B14F-4D97-AF65-F5344CB8AC3E}">
        <p14:creationId xmlns:p14="http://schemas.microsoft.com/office/powerpoint/2010/main" val="2822594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p:txBody>
          <a:bodyPr/>
          <a:lstStyle/>
          <a:p>
            <a:fld id="{415EEA80-372F-415C-AC0B-73FD7031A2AE}" type="datetimeFigureOut">
              <a:rPr lang="en-ZA" smtClean="0"/>
              <a:t>2021/06/28</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DA257714-ED82-4E0E-A100-8D0CABC7ECDA}" type="slidenum">
              <a:rPr lang="en-ZA" smtClean="0"/>
              <a:t>‹#›</a:t>
            </a:fld>
            <a:endParaRPr lang="en-ZA"/>
          </a:p>
        </p:txBody>
      </p:sp>
    </p:spTree>
    <p:extLst>
      <p:ext uri="{BB962C8B-B14F-4D97-AF65-F5344CB8AC3E}">
        <p14:creationId xmlns:p14="http://schemas.microsoft.com/office/powerpoint/2010/main" val="22519299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Z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p:txBody>
          <a:bodyPr/>
          <a:lstStyle/>
          <a:p>
            <a:fld id="{415EEA80-372F-415C-AC0B-73FD7031A2AE}" type="datetimeFigureOut">
              <a:rPr lang="en-ZA" smtClean="0"/>
              <a:t>2021/06/28</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DA257714-ED82-4E0E-A100-8D0CABC7ECDA}" type="slidenum">
              <a:rPr lang="en-ZA" smtClean="0"/>
              <a:t>‹#›</a:t>
            </a:fld>
            <a:endParaRPr lang="en-ZA"/>
          </a:p>
        </p:txBody>
      </p:sp>
    </p:spTree>
    <p:extLst>
      <p:ext uri="{BB962C8B-B14F-4D97-AF65-F5344CB8AC3E}">
        <p14:creationId xmlns:p14="http://schemas.microsoft.com/office/powerpoint/2010/main" val="1584523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p>
            <a:fld id="{415EEA80-372F-415C-AC0B-73FD7031A2AE}" type="datetimeFigureOut">
              <a:rPr lang="en-ZA" smtClean="0"/>
              <a:t>2021/06/28</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DA257714-ED82-4E0E-A100-8D0CABC7ECDA}" type="slidenum">
              <a:rPr lang="en-ZA" smtClean="0"/>
              <a:t>‹#›</a:t>
            </a:fld>
            <a:endParaRPr lang="en-ZA"/>
          </a:p>
        </p:txBody>
      </p:sp>
    </p:spTree>
    <p:extLst>
      <p:ext uri="{BB962C8B-B14F-4D97-AF65-F5344CB8AC3E}">
        <p14:creationId xmlns:p14="http://schemas.microsoft.com/office/powerpoint/2010/main" val="1514762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5EEA80-372F-415C-AC0B-73FD7031A2AE}" type="datetimeFigureOut">
              <a:rPr lang="en-ZA" smtClean="0"/>
              <a:t>2021/06/28</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DA257714-ED82-4E0E-A100-8D0CABC7ECDA}" type="slidenum">
              <a:rPr lang="en-ZA" smtClean="0"/>
              <a:t>‹#›</a:t>
            </a:fld>
            <a:endParaRPr lang="en-ZA"/>
          </a:p>
        </p:txBody>
      </p:sp>
    </p:spTree>
    <p:extLst>
      <p:ext uri="{BB962C8B-B14F-4D97-AF65-F5344CB8AC3E}">
        <p14:creationId xmlns:p14="http://schemas.microsoft.com/office/powerpoint/2010/main" val="818303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15EEA80-372F-415C-AC0B-73FD7031A2AE}" type="datetimeFigureOut">
              <a:rPr lang="en-ZA" smtClean="0"/>
              <a:t>2021/06/28</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DA257714-ED82-4E0E-A100-8D0CABC7ECDA}" type="slidenum">
              <a:rPr lang="en-ZA" smtClean="0"/>
              <a:t>‹#›</a:t>
            </a:fld>
            <a:endParaRPr lang="en-ZA"/>
          </a:p>
        </p:txBody>
      </p:sp>
    </p:spTree>
    <p:extLst>
      <p:ext uri="{BB962C8B-B14F-4D97-AF65-F5344CB8AC3E}">
        <p14:creationId xmlns:p14="http://schemas.microsoft.com/office/powerpoint/2010/main" val="3970004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15EEA80-372F-415C-AC0B-73FD7031A2AE}" type="datetimeFigureOut">
              <a:rPr lang="en-ZA" smtClean="0"/>
              <a:t>2021/06/28</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DA257714-ED82-4E0E-A100-8D0CABC7ECDA}" type="slidenum">
              <a:rPr lang="en-ZA" smtClean="0"/>
              <a:t>‹#›</a:t>
            </a:fld>
            <a:endParaRPr lang="en-ZA"/>
          </a:p>
        </p:txBody>
      </p:sp>
    </p:spTree>
    <p:extLst>
      <p:ext uri="{BB962C8B-B14F-4D97-AF65-F5344CB8AC3E}">
        <p14:creationId xmlns:p14="http://schemas.microsoft.com/office/powerpoint/2010/main" val="21170919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5EEA80-372F-415C-AC0B-73FD7031A2AE}" type="datetimeFigureOut">
              <a:rPr lang="en-ZA" smtClean="0"/>
              <a:t>2021/06/28</a:t>
            </a:fld>
            <a:endParaRPr lang="en-Z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257714-ED82-4E0E-A100-8D0CABC7ECDA}" type="slidenum">
              <a:rPr lang="en-ZA" smtClean="0"/>
              <a:t>‹#›</a:t>
            </a:fld>
            <a:endParaRPr lang="en-ZA"/>
          </a:p>
        </p:txBody>
      </p:sp>
    </p:spTree>
    <p:extLst>
      <p:ext uri="{BB962C8B-B14F-4D97-AF65-F5344CB8AC3E}">
        <p14:creationId xmlns:p14="http://schemas.microsoft.com/office/powerpoint/2010/main" val="15809643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ZA" dirty="0"/>
              <a:t>Slides for </a:t>
            </a:r>
            <a:r>
              <a:rPr lang="en-ZA" dirty="0" err="1"/>
              <a:t>Moseneke</a:t>
            </a:r>
            <a:r>
              <a:rPr lang="en-ZA" dirty="0"/>
              <a:t> Commission</a:t>
            </a:r>
          </a:p>
        </p:txBody>
      </p:sp>
      <p:sp>
        <p:nvSpPr>
          <p:cNvPr id="3" name="Subtitle 2"/>
          <p:cNvSpPr>
            <a:spLocks noGrp="1"/>
          </p:cNvSpPr>
          <p:nvPr>
            <p:ph type="subTitle" idx="1"/>
          </p:nvPr>
        </p:nvSpPr>
        <p:spPr/>
        <p:txBody>
          <a:bodyPr/>
          <a:lstStyle/>
          <a:p>
            <a:r>
              <a:rPr lang="en-ZA" dirty="0"/>
              <a:t>Free and Fair Elections</a:t>
            </a:r>
          </a:p>
        </p:txBody>
      </p:sp>
    </p:spTree>
    <p:extLst>
      <p:ext uri="{BB962C8B-B14F-4D97-AF65-F5344CB8AC3E}">
        <p14:creationId xmlns:p14="http://schemas.microsoft.com/office/powerpoint/2010/main" val="4112196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Who is at risk?</a:t>
            </a:r>
          </a:p>
        </p:txBody>
      </p:sp>
      <p:sp>
        <p:nvSpPr>
          <p:cNvPr id="3" name="Content Placeholder 2"/>
          <p:cNvSpPr>
            <a:spLocks noGrp="1"/>
          </p:cNvSpPr>
          <p:nvPr>
            <p:ph idx="1"/>
          </p:nvPr>
        </p:nvSpPr>
        <p:spPr/>
        <p:txBody>
          <a:bodyPr>
            <a:normAutofit lnSpcReduction="10000"/>
          </a:bodyPr>
          <a:lstStyle/>
          <a:p>
            <a:r>
              <a:rPr lang="en-ZA" dirty="0"/>
              <a:t>People running the voting stations</a:t>
            </a:r>
          </a:p>
          <a:p>
            <a:pPr lvl="1"/>
            <a:r>
              <a:rPr lang="en-ZA" dirty="0"/>
              <a:t>Should ensure that all people working at voting stations are fully vaccinated more than 2 weeks prior to voting</a:t>
            </a:r>
          </a:p>
          <a:p>
            <a:pPr lvl="1"/>
            <a:endParaRPr lang="en-ZA" dirty="0"/>
          </a:p>
          <a:p>
            <a:r>
              <a:rPr lang="en-ZA" dirty="0"/>
              <a:t>Voters – especially over 60s and those with </a:t>
            </a:r>
          </a:p>
          <a:p>
            <a:pPr lvl="1"/>
            <a:r>
              <a:rPr lang="en-ZA" dirty="0"/>
              <a:t>Obesity</a:t>
            </a:r>
          </a:p>
          <a:p>
            <a:pPr lvl="1"/>
            <a:r>
              <a:rPr lang="en-ZA" dirty="0"/>
              <a:t>Diabetes</a:t>
            </a:r>
          </a:p>
          <a:p>
            <a:pPr lvl="1"/>
            <a:r>
              <a:rPr lang="en-ZA" dirty="0"/>
              <a:t>Renal disease</a:t>
            </a:r>
          </a:p>
          <a:p>
            <a:pPr lvl="1"/>
            <a:r>
              <a:rPr lang="en-ZA" dirty="0"/>
              <a:t>Cancer</a:t>
            </a:r>
          </a:p>
          <a:p>
            <a:pPr lvl="1"/>
            <a:r>
              <a:rPr lang="en-ZA" dirty="0"/>
              <a:t>Heart disease</a:t>
            </a:r>
          </a:p>
          <a:p>
            <a:pPr lvl="1"/>
            <a:r>
              <a:rPr lang="en-ZA" dirty="0"/>
              <a:t>HIV</a:t>
            </a:r>
          </a:p>
          <a:p>
            <a:pPr marL="457200" lvl="1" indent="0">
              <a:buNone/>
            </a:pPr>
            <a:endParaRPr lang="en-ZA" dirty="0"/>
          </a:p>
        </p:txBody>
      </p:sp>
    </p:spTree>
    <p:extLst>
      <p:ext uri="{BB962C8B-B14F-4D97-AF65-F5344CB8AC3E}">
        <p14:creationId xmlns:p14="http://schemas.microsoft.com/office/powerpoint/2010/main" val="29791408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Protection methods include </a:t>
            </a:r>
            <a:r>
              <a:rPr lang="en-ZA" b="1" dirty="0"/>
              <a:t>adequate ventilation </a:t>
            </a:r>
            <a:r>
              <a:rPr lang="en-ZA" dirty="0"/>
              <a:t>and no prolonged (&gt;15 </a:t>
            </a:r>
            <a:r>
              <a:rPr lang="en-ZA" dirty="0" err="1"/>
              <a:t>mins</a:t>
            </a:r>
            <a:r>
              <a:rPr lang="en-ZA" dirty="0"/>
              <a:t>) exposure</a:t>
            </a:r>
            <a:br>
              <a:rPr lang="en-ZA" dirty="0"/>
            </a:br>
            <a:endParaRPr lang="en-ZA" dirty="0"/>
          </a:p>
        </p:txBody>
      </p:sp>
      <p:sp>
        <p:nvSpPr>
          <p:cNvPr id="3" name="Content Placeholder 2"/>
          <p:cNvSpPr>
            <a:spLocks noGrp="1"/>
          </p:cNvSpPr>
          <p:nvPr>
            <p:ph idx="1"/>
          </p:nvPr>
        </p:nvSpPr>
        <p:spPr/>
        <p:txBody>
          <a:bodyPr>
            <a:normAutofit/>
          </a:bodyPr>
          <a:lstStyle/>
          <a:p>
            <a:r>
              <a:rPr lang="en-ZA" dirty="0"/>
              <a:t>Thus IEC plans are insufficient to protect the “workers” and the public.  </a:t>
            </a:r>
          </a:p>
          <a:p>
            <a:r>
              <a:rPr lang="en-ZA" dirty="0"/>
              <a:t>Wearing of masks (covering mouth and nose) is essential, BUT some so-called masks are inadequate –such as those with valves and ‘snugs’. </a:t>
            </a:r>
          </a:p>
          <a:p>
            <a:r>
              <a:rPr lang="en-ZA" dirty="0"/>
              <a:t>Frequent hand sanitising is recommended and critical in the context. </a:t>
            </a:r>
          </a:p>
          <a:p>
            <a:r>
              <a:rPr lang="en-ZA" dirty="0"/>
              <a:t>Physical distancing is also important as this lessens (but does </a:t>
            </a:r>
            <a:r>
              <a:rPr lang="en-ZA" b="1" dirty="0"/>
              <a:t>not </a:t>
            </a:r>
            <a:r>
              <a:rPr lang="en-ZA" dirty="0"/>
              <a:t>eliminate) the risk of acquiring COVID-19</a:t>
            </a:r>
          </a:p>
          <a:p>
            <a:r>
              <a:rPr lang="en-ZA" dirty="0"/>
              <a:t> </a:t>
            </a:r>
          </a:p>
          <a:p>
            <a:endParaRPr lang="en-ZA" dirty="0"/>
          </a:p>
        </p:txBody>
      </p:sp>
    </p:spTree>
    <p:extLst>
      <p:ext uri="{BB962C8B-B14F-4D97-AF65-F5344CB8AC3E}">
        <p14:creationId xmlns:p14="http://schemas.microsoft.com/office/powerpoint/2010/main" val="38410375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Ventilation is critical- more important than mask wearing</a:t>
            </a:r>
          </a:p>
        </p:txBody>
      </p:sp>
      <p:sp>
        <p:nvSpPr>
          <p:cNvPr id="3" name="Content Placeholder 2"/>
          <p:cNvSpPr>
            <a:spLocks noGrp="1"/>
          </p:cNvSpPr>
          <p:nvPr>
            <p:ph idx="1"/>
          </p:nvPr>
        </p:nvSpPr>
        <p:spPr>
          <a:xfrm>
            <a:off x="838200" y="2287443"/>
            <a:ext cx="10515600" cy="4351338"/>
          </a:xfrm>
        </p:spPr>
        <p:txBody>
          <a:bodyPr/>
          <a:lstStyle/>
          <a:p>
            <a:r>
              <a:rPr lang="en-ZA" dirty="0"/>
              <a:t>Premises outdoors are preferable – registration, name taking </a:t>
            </a:r>
            <a:r>
              <a:rPr lang="en-ZA" dirty="0" err="1"/>
              <a:t>etc</a:t>
            </a:r>
            <a:r>
              <a:rPr lang="en-ZA" dirty="0"/>
              <a:t> can be done outdoors. </a:t>
            </a:r>
          </a:p>
          <a:p>
            <a:r>
              <a:rPr lang="en-ZA" dirty="0"/>
              <a:t>Premises need to have all windows and doors open – fans to increase air circulation </a:t>
            </a:r>
          </a:p>
          <a:p>
            <a:r>
              <a:rPr lang="en-ZA" dirty="0"/>
              <a:t>Regular breaks for “inside workers” is recommended to decrease prolonged exposure</a:t>
            </a:r>
          </a:p>
          <a:p>
            <a:endParaRPr lang="en-ZA" dirty="0"/>
          </a:p>
          <a:p>
            <a:endParaRPr lang="en-ZA" dirty="0"/>
          </a:p>
        </p:txBody>
      </p:sp>
    </p:spTree>
    <p:extLst>
      <p:ext uri="{BB962C8B-B14F-4D97-AF65-F5344CB8AC3E}">
        <p14:creationId xmlns:p14="http://schemas.microsoft.com/office/powerpoint/2010/main" val="32584638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3618" y="301625"/>
            <a:ext cx="10515600" cy="6126884"/>
          </a:xfrm>
        </p:spPr>
        <p:txBody>
          <a:bodyPr>
            <a:normAutofit fontScale="92500" lnSpcReduction="10000"/>
          </a:bodyPr>
          <a:lstStyle/>
          <a:p>
            <a:pPr marL="457200">
              <a:lnSpc>
                <a:spcPct val="107000"/>
              </a:lnSpc>
              <a:spcAft>
                <a:spcPts val="0"/>
              </a:spcAft>
            </a:pPr>
            <a:r>
              <a:rPr lang="en-ZA" b="1" dirty="0">
                <a:latin typeface="Calibri" panose="020F0502020204030204" pitchFamily="34" charset="0"/>
                <a:ea typeface="Calibri" panose="020F0502020204030204" pitchFamily="34" charset="0"/>
                <a:cs typeface="Times New Roman" panose="02020603050405020304" pitchFamily="18" charset="0"/>
              </a:rPr>
              <a:t>Gloves</a:t>
            </a:r>
            <a:r>
              <a:rPr lang="en-ZA" dirty="0">
                <a:latin typeface="Calibri" panose="020F0502020204030204" pitchFamily="34" charset="0"/>
                <a:ea typeface="Calibri" panose="020F0502020204030204" pitchFamily="34" charset="0"/>
                <a:cs typeface="Times New Roman" panose="02020603050405020304" pitchFamily="18" charset="0"/>
              </a:rPr>
              <a:t> are not helpful in this context and may introduce a sense of complacency. The spread of the virus can occur on gloved hands – yet these might not be cleaned as often as bare hands (also a substantial wasted cost)</a:t>
            </a:r>
          </a:p>
          <a:p>
            <a:pPr marL="457200">
              <a:lnSpc>
                <a:spcPct val="107000"/>
              </a:lnSpc>
              <a:spcAft>
                <a:spcPts val="0"/>
              </a:spcAft>
            </a:pPr>
            <a:endParaRPr lang="en-ZA" dirty="0">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0"/>
              </a:spcAft>
            </a:pPr>
            <a:r>
              <a:rPr lang="en-ZA" dirty="0">
                <a:latin typeface="Calibri" panose="020F0502020204030204" pitchFamily="34" charset="0"/>
                <a:ea typeface="Calibri" panose="020F0502020204030204" pitchFamily="34" charset="0"/>
                <a:cs typeface="Times New Roman" panose="02020603050405020304" pitchFamily="18" charset="0"/>
              </a:rPr>
              <a:t> </a:t>
            </a:r>
            <a:r>
              <a:rPr lang="en-ZA" b="1" dirty="0">
                <a:latin typeface="Calibri" panose="020F0502020204030204" pitchFamily="34" charset="0"/>
                <a:ea typeface="Calibri" panose="020F0502020204030204" pitchFamily="34" charset="0"/>
                <a:cs typeface="Times New Roman" panose="02020603050405020304" pitchFamily="18" charset="0"/>
              </a:rPr>
              <a:t>Sick people</a:t>
            </a:r>
            <a:endParaRPr lang="en-ZA" dirty="0">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800"/>
              </a:spcAft>
            </a:pPr>
            <a:r>
              <a:rPr lang="en-ZA" dirty="0">
                <a:latin typeface="Calibri" panose="020F0502020204030204" pitchFamily="34" charset="0"/>
                <a:ea typeface="Calibri" panose="020F0502020204030204" pitchFamily="34" charset="0"/>
                <a:cs typeface="Times New Roman" panose="02020603050405020304" pitchFamily="18" charset="0"/>
              </a:rPr>
              <a:t>What do to with people who are ill (even with mild flu like symptoms) on the day of voting needs to be thought through, as sick people should be discouraged from going to voting stations.</a:t>
            </a:r>
          </a:p>
          <a:p>
            <a:pPr marL="457200">
              <a:lnSpc>
                <a:spcPct val="107000"/>
              </a:lnSpc>
              <a:spcAft>
                <a:spcPts val="800"/>
              </a:spcAft>
            </a:pPr>
            <a:endParaRPr lang="en-ZA" dirty="0">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800"/>
              </a:spcAft>
            </a:pPr>
            <a:r>
              <a:rPr lang="en-ZA" b="1" dirty="0">
                <a:latin typeface="Calibri" panose="020F0502020204030204" pitchFamily="34" charset="0"/>
                <a:ea typeface="Calibri" panose="020F0502020204030204" pitchFamily="34" charset="0"/>
                <a:cs typeface="Times New Roman" panose="02020603050405020304" pitchFamily="18" charset="0"/>
              </a:rPr>
              <a:t>Home visits</a:t>
            </a:r>
            <a:r>
              <a:rPr lang="en-ZA" dirty="0">
                <a:latin typeface="Calibri" panose="020F0502020204030204" pitchFamily="34" charset="0"/>
                <a:ea typeface="Calibri" panose="020F0502020204030204" pitchFamily="34" charset="0"/>
                <a:cs typeface="Times New Roman" panose="02020603050405020304" pitchFamily="18" charset="0"/>
              </a:rPr>
              <a:t> are high risk as these voters are likely to be vulnerable and the workers to also be at risk.  Where possible visits should remain outdoors</a:t>
            </a:r>
          </a:p>
          <a:p>
            <a:pPr marL="457200">
              <a:lnSpc>
                <a:spcPct val="107000"/>
              </a:lnSpc>
              <a:spcAft>
                <a:spcPts val="0"/>
              </a:spcAft>
            </a:pPr>
            <a:endParaRPr lang="en-ZA" dirty="0">
              <a:latin typeface="Calibri" panose="020F0502020204030204" pitchFamily="34" charset="0"/>
              <a:ea typeface="Calibri" panose="020F0502020204030204" pitchFamily="34" charset="0"/>
              <a:cs typeface="Times New Roman" panose="02020603050405020304" pitchFamily="18" charset="0"/>
            </a:endParaRPr>
          </a:p>
          <a:p>
            <a:endParaRPr lang="en-ZA" dirty="0"/>
          </a:p>
        </p:txBody>
      </p:sp>
    </p:spTree>
    <p:extLst>
      <p:ext uri="{BB962C8B-B14F-4D97-AF65-F5344CB8AC3E}">
        <p14:creationId xmlns:p14="http://schemas.microsoft.com/office/powerpoint/2010/main" val="25007575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80184"/>
          </a:xfrm>
        </p:spPr>
        <p:txBody>
          <a:bodyPr>
            <a:normAutofit fontScale="90000"/>
          </a:bodyPr>
          <a:lstStyle/>
          <a:p>
            <a:r>
              <a:rPr lang="en-ZA" b="1" dirty="0"/>
              <a:t>Communication</a:t>
            </a:r>
            <a:br>
              <a:rPr lang="en-ZA" dirty="0"/>
            </a:br>
            <a:endParaRPr lang="en-ZA" dirty="0"/>
          </a:p>
        </p:txBody>
      </p:sp>
      <p:sp>
        <p:nvSpPr>
          <p:cNvPr id="3" name="Content Placeholder 2"/>
          <p:cNvSpPr>
            <a:spLocks noGrp="1"/>
          </p:cNvSpPr>
          <p:nvPr>
            <p:ph idx="1"/>
          </p:nvPr>
        </p:nvSpPr>
        <p:spPr>
          <a:xfrm>
            <a:off x="838200" y="1043708"/>
            <a:ext cx="10515600" cy="5569527"/>
          </a:xfrm>
        </p:spPr>
        <p:txBody>
          <a:bodyPr>
            <a:normAutofit fontScale="85000" lnSpcReduction="20000"/>
          </a:bodyPr>
          <a:lstStyle/>
          <a:p>
            <a:r>
              <a:rPr lang="en-ZA" dirty="0"/>
              <a:t>This is often a neglected area – both to the public and to the workers. Communication about what to expect is important. </a:t>
            </a:r>
          </a:p>
          <a:p>
            <a:r>
              <a:rPr lang="en-ZA" dirty="0"/>
              <a:t>The public must be informed about the protective measures and what will be expected of them.   </a:t>
            </a:r>
          </a:p>
          <a:p>
            <a:r>
              <a:rPr lang="en-ZA" dirty="0"/>
              <a:t>Workers need to be informed about the importance of the prevention measures particularly ventilation. </a:t>
            </a:r>
          </a:p>
          <a:p>
            <a:r>
              <a:rPr lang="en-ZA" dirty="0"/>
              <a:t>They need to be taught how to handle people not wearing masks or not wearing them correctly in the context of the right to vote, how to deal with people not keeping sufficient physical distances.</a:t>
            </a:r>
          </a:p>
          <a:p>
            <a:r>
              <a:rPr lang="en-ZA" dirty="0"/>
              <a:t>The communication needs to be in multiple languages and in plain language (not scientific jargon</a:t>
            </a:r>
          </a:p>
          <a:p>
            <a:r>
              <a:rPr lang="en-ZA" b="1" dirty="0"/>
              <a:t>Creative communication – using humour, stories and ways of relating that are familiar should be used </a:t>
            </a:r>
          </a:p>
          <a:p>
            <a:r>
              <a:rPr lang="en-ZA" dirty="0"/>
              <a:t>All materials need to be tested with appropriate people to ensure that they are understandable and are giving the correct message (and not unintended messages)</a:t>
            </a:r>
            <a:br>
              <a:rPr lang="en-ZA" b="1" dirty="0"/>
            </a:br>
            <a:r>
              <a:rPr lang="en-ZA" b="1" dirty="0"/>
              <a:t> </a:t>
            </a:r>
            <a:endParaRPr lang="en-ZA" dirty="0"/>
          </a:p>
          <a:p>
            <a:endParaRPr lang="en-ZA" dirty="0"/>
          </a:p>
        </p:txBody>
      </p:sp>
      <p:sp>
        <p:nvSpPr>
          <p:cNvPr id="4" name="Rectangle 3"/>
          <p:cNvSpPr/>
          <p:nvPr/>
        </p:nvSpPr>
        <p:spPr>
          <a:xfrm>
            <a:off x="2697018" y="2522433"/>
            <a:ext cx="6096000" cy="981423"/>
          </a:xfrm>
          <a:prstGeom prst="rect">
            <a:avLst/>
          </a:prstGeom>
        </p:spPr>
        <p:txBody>
          <a:bodyPr>
            <a:spAutoFit/>
          </a:bodyPr>
          <a:lstStyle/>
          <a:p>
            <a:pPr marL="457200">
              <a:lnSpc>
                <a:spcPct val="107000"/>
              </a:lnSpc>
              <a:spcAft>
                <a:spcPts val="0"/>
              </a:spcAft>
            </a:pPr>
            <a:r>
              <a:rPr lang="en-ZA" dirty="0">
                <a:latin typeface="Calibri" panose="020F0502020204030204" pitchFamily="34" charset="0"/>
                <a:ea typeface="Calibri" panose="020F0502020204030204" pitchFamily="34" charset="0"/>
                <a:cs typeface="Times New Roman" panose="02020603050405020304" pitchFamily="18" charset="0"/>
              </a:rPr>
              <a:t>.</a:t>
            </a:r>
          </a:p>
          <a:p>
            <a:pPr marL="457200">
              <a:lnSpc>
                <a:spcPct val="107000"/>
              </a:lnSpc>
              <a:spcAft>
                <a:spcPts val="0"/>
              </a:spcAft>
            </a:pPr>
            <a:r>
              <a:rPr lang="en-ZA" dirty="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ZA" b="1" dirty="0">
                <a:latin typeface="Calibri" panose="020F0502020204030204" pitchFamily="34" charset="0"/>
                <a:ea typeface="Calibri" panose="020F0502020204030204" pitchFamily="34" charset="0"/>
                <a:cs typeface="Times New Roman" panose="02020603050405020304" pitchFamily="18" charset="0"/>
              </a:rPr>
              <a:t> </a:t>
            </a:r>
            <a:endParaRPr lang="en-ZA"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588747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 </a:t>
            </a:r>
          </a:p>
        </p:txBody>
      </p:sp>
      <p:sp>
        <p:nvSpPr>
          <p:cNvPr id="3" name="Content Placeholder 2"/>
          <p:cNvSpPr>
            <a:spLocks noGrp="1"/>
          </p:cNvSpPr>
          <p:nvPr>
            <p:ph idx="1"/>
          </p:nvPr>
        </p:nvSpPr>
        <p:spPr>
          <a:xfrm>
            <a:off x="838200" y="2056534"/>
            <a:ext cx="10515600" cy="4351338"/>
          </a:xfrm>
        </p:spPr>
        <p:txBody>
          <a:bodyPr/>
          <a:lstStyle/>
          <a:p>
            <a:r>
              <a:rPr lang="en-ZA" dirty="0"/>
              <a:t>Allow special votes for all those at highest risk  (who aren’t vaccinated) if possible</a:t>
            </a:r>
          </a:p>
          <a:p>
            <a:endParaRPr lang="en-ZA" dirty="0"/>
          </a:p>
          <a:p>
            <a:endParaRPr lang="en-ZA" dirty="0"/>
          </a:p>
          <a:p>
            <a:endParaRPr lang="en-ZA" dirty="0"/>
          </a:p>
        </p:txBody>
      </p:sp>
    </p:spTree>
    <p:extLst>
      <p:ext uri="{BB962C8B-B14F-4D97-AF65-F5344CB8AC3E}">
        <p14:creationId xmlns:p14="http://schemas.microsoft.com/office/powerpoint/2010/main" val="40162691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TotalTime>
  <Words>483</Words>
  <Application>Microsoft Office PowerPoint</Application>
  <PresentationFormat>Widescreen</PresentationFormat>
  <Paragraphs>43</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Slides for Moseneke Commission</vt:lpstr>
      <vt:lpstr>Who is at risk?</vt:lpstr>
      <vt:lpstr>Protection methods include adequate ventilation and no prolonged (&gt;15 mins) exposure </vt:lpstr>
      <vt:lpstr>Ventilation is critical- more important than mask wearing</vt:lpstr>
      <vt:lpstr>PowerPoint Presentation</vt:lpstr>
      <vt:lpstr>Communication </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Slides for Moseneke Commission</dc:title>
  <dc:creator>Windows User</dc:creator>
  <cp:lastModifiedBy>Catherine</cp:lastModifiedBy>
  <cp:revision>2</cp:revision>
  <dcterms:created xsi:type="dcterms:W3CDTF">2021-06-26T12:26:37Z</dcterms:created>
  <dcterms:modified xsi:type="dcterms:W3CDTF">2021-06-28T15:20:36Z</dcterms:modified>
</cp:coreProperties>
</file>